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8807187" y="4827677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53;p14" descr="Google Shape;53;p14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rcRect l="42599" t="0" r="34806" b="7432"/>
          <a:stretch>
            <a:fillRect/>
          </a:stretch>
        </p:blipFill>
        <p:spPr>
          <a:xfrm flipH="1" rot="16200000">
            <a:off x="6124675" y="2130963"/>
            <a:ext cx="1827473" cy="421117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Google Shape;54;p14"/>
          <p:cNvSpPr/>
          <p:nvPr/>
        </p:nvSpPr>
        <p:spPr>
          <a:xfrm>
            <a:off x="392350" y="336823"/>
            <a:ext cx="804001" cy="697801"/>
          </a:xfrm>
          <a:prstGeom prst="rect">
            <a:avLst/>
          </a:prstGeom>
          <a:solidFill>
            <a:srgbClr val="FFFFFF"/>
          </a:solidFill>
          <a:ln w="63500">
            <a:solidFill>
              <a:srgbClr val="00AEE9"/>
            </a:solidFill>
            <a:miter lim="8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6" name="Google Shape;55;p14"/>
          <p:cNvSpPr/>
          <p:nvPr/>
        </p:nvSpPr>
        <p:spPr>
          <a:xfrm>
            <a:off x="-1851" y="0"/>
            <a:ext cx="9144001" cy="56399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7" name="Title Text"/>
          <p:cNvSpPr txBox="1"/>
          <p:nvPr>
            <p:ph type="title"/>
          </p:nvPr>
        </p:nvSpPr>
        <p:spPr>
          <a:xfrm>
            <a:off x="618150" y="336825"/>
            <a:ext cx="4920301" cy="7302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5000"/>
              </a:lnSpc>
              <a:defRPr>
                <a:solidFill>
                  <a:srgbClr val="75879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618150" y="1404974"/>
            <a:ext cx="4539901" cy="2728501"/>
          </a:xfrm>
          <a:prstGeom prst="rect">
            <a:avLst/>
          </a:prstGeom>
        </p:spPr>
        <p:txBody>
          <a:bodyPr/>
          <a:lstStyle>
            <a:lvl1pPr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9" name="Google Shape;97;p22" descr="Google Shape;97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4091" y="4811087"/>
            <a:ext cx="1120307" cy="32441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8807187" y="4827677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61;p15" descr="Google Shape;61;p15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rcRect l="42599" t="0" r="34806" b="7432"/>
          <a:stretch>
            <a:fillRect/>
          </a:stretch>
        </p:blipFill>
        <p:spPr>
          <a:xfrm flipH="1" rot="16200000">
            <a:off x="6124675" y="2130963"/>
            <a:ext cx="1827473" cy="4211173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Google Shape;62;p15"/>
          <p:cNvSpPr/>
          <p:nvPr/>
        </p:nvSpPr>
        <p:spPr>
          <a:xfrm>
            <a:off x="-1851" y="0"/>
            <a:ext cx="9144001" cy="56399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9" name="Google Shape;65;p15"/>
          <p:cNvSpPr/>
          <p:nvPr/>
        </p:nvSpPr>
        <p:spPr>
          <a:xfrm flipH="1" flipV="1">
            <a:off x="1090799" y="940745"/>
            <a:ext cx="6962401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8807187" y="4834327"/>
            <a:ext cx="336813" cy="31839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67;p16"/>
          <p:cNvSpPr/>
          <p:nvPr/>
        </p:nvSpPr>
        <p:spPr>
          <a:xfrm>
            <a:off x="1011926" y="559589"/>
            <a:ext cx="980702" cy="790801"/>
          </a:xfrm>
          <a:prstGeom prst="rect">
            <a:avLst/>
          </a:prstGeom>
          <a:solidFill>
            <a:srgbClr val="FFFFFF"/>
          </a:solidFill>
          <a:ln w="63500">
            <a:solidFill>
              <a:srgbClr val="FFC000"/>
            </a:solidFill>
            <a:miter lim="8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8" name="Google Shape;68;p16"/>
          <p:cNvSpPr/>
          <p:nvPr/>
        </p:nvSpPr>
        <p:spPr>
          <a:xfrm>
            <a:off x="1638693" y="699499"/>
            <a:ext cx="685801" cy="366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1439563" y="629891"/>
            <a:ext cx="7577701" cy="505801"/>
          </a:xfrm>
          <a:prstGeom prst="rect">
            <a:avLst/>
          </a:prstGeom>
        </p:spPr>
        <p:txBody>
          <a:bodyPr lIns="68574" tIns="68574" rIns="68574" bIns="68574" anchor="b"/>
          <a:lstStyle>
            <a:lvl1pPr>
              <a:lnSpc>
                <a:spcPct val="90000"/>
              </a:lnSpc>
              <a:defRPr b="1"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sz="half" idx="1"/>
          </p:nvPr>
        </p:nvSpPr>
        <p:spPr>
          <a:xfrm>
            <a:off x="1254874" y="1658549"/>
            <a:ext cx="6801002" cy="2378101"/>
          </a:xfrm>
          <a:prstGeom prst="rect">
            <a:avLst/>
          </a:prstGeom>
        </p:spPr>
        <p:txBody>
          <a:bodyPr/>
          <a:lstStyle>
            <a:lvl1pPr marL="342900" indent="-22860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indent="25400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42900" indent="71120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42900" indent="116840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42900" indent="1625600">
              <a:lnSpc>
                <a:spcPct val="150000"/>
              </a:lnSpc>
              <a:buClrTx/>
              <a:buSzTx/>
              <a:buFontTx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8863692" y="4851000"/>
            <a:ext cx="280308" cy="271751"/>
          </a:xfrm>
          <a:prstGeom prst="rect">
            <a:avLst/>
          </a:prstGeom>
        </p:spPr>
        <p:txBody>
          <a:bodyPr/>
          <a:lstStyle>
            <a:lvl1pPr>
              <a:defRPr sz="600"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78;p19" descr="Google Shape;78;p19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rcRect l="42599" t="0" r="34806" b="7432"/>
          <a:stretch>
            <a:fillRect/>
          </a:stretch>
        </p:blipFill>
        <p:spPr>
          <a:xfrm flipH="1" rot="16200000">
            <a:off x="6124675" y="2130963"/>
            <a:ext cx="1827473" cy="421117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Google Shape;79;p19"/>
          <p:cNvSpPr/>
          <p:nvPr/>
        </p:nvSpPr>
        <p:spPr>
          <a:xfrm>
            <a:off x="392350" y="336823"/>
            <a:ext cx="804001" cy="697801"/>
          </a:xfrm>
          <a:prstGeom prst="rect">
            <a:avLst/>
          </a:prstGeom>
          <a:solidFill>
            <a:srgbClr val="FFFFFF"/>
          </a:solidFill>
          <a:ln w="63500">
            <a:solidFill>
              <a:srgbClr val="00AEE9"/>
            </a:solidFill>
            <a:miter lim="8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7" name="Google Shape;80;p19"/>
          <p:cNvSpPr/>
          <p:nvPr/>
        </p:nvSpPr>
        <p:spPr>
          <a:xfrm>
            <a:off x="-1851" y="0"/>
            <a:ext cx="9144001" cy="56399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618150" y="336825"/>
            <a:ext cx="4920301" cy="7302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5000"/>
              </a:lnSpc>
              <a:defRPr>
                <a:solidFill>
                  <a:srgbClr val="75879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half" idx="1"/>
          </p:nvPr>
        </p:nvSpPr>
        <p:spPr>
          <a:xfrm>
            <a:off x="618150" y="1404974"/>
            <a:ext cx="4539901" cy="2728501"/>
          </a:xfrm>
          <a:prstGeom prst="rect">
            <a:avLst/>
          </a:prstGeom>
        </p:spPr>
        <p:txBody>
          <a:bodyPr/>
          <a:lstStyle>
            <a:lvl1pPr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indent="-317500">
              <a:lnSpc>
                <a:spcPct val="114000"/>
              </a:lnSpc>
              <a:buClr>
                <a:srgbClr val="108693"/>
              </a:buClr>
              <a:buSzPts val="1400"/>
              <a:buFont typeface="Helvetica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8863692" y="4851000"/>
            <a:ext cx="280308" cy="271751"/>
          </a:xfrm>
          <a:prstGeom prst="rect">
            <a:avLst/>
          </a:prstGeom>
        </p:spPr>
        <p:txBody>
          <a:bodyPr/>
          <a:lstStyle>
            <a:lvl1pPr>
              <a:defRPr sz="600"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86;p20" descr="Google Shape;86;p20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rcRect l="42599" t="0" r="34806" b="7432"/>
          <a:stretch>
            <a:fillRect/>
          </a:stretch>
        </p:blipFill>
        <p:spPr>
          <a:xfrm flipH="1" rot="16200000">
            <a:off x="6124675" y="2130963"/>
            <a:ext cx="1827473" cy="4211173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Google Shape;87;p20"/>
          <p:cNvSpPr/>
          <p:nvPr/>
        </p:nvSpPr>
        <p:spPr>
          <a:xfrm>
            <a:off x="-1851" y="0"/>
            <a:ext cx="9144001" cy="56399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69" name="Google Shape;90;p20"/>
          <p:cNvSpPr/>
          <p:nvPr/>
        </p:nvSpPr>
        <p:spPr>
          <a:xfrm flipH="1" flipV="1">
            <a:off x="1090799" y="940745"/>
            <a:ext cx="6962401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8863692" y="4857650"/>
            <a:ext cx="280308" cy="271751"/>
          </a:xfrm>
          <a:prstGeom prst="rect">
            <a:avLst/>
          </a:prstGeom>
        </p:spPr>
        <p:txBody>
          <a:bodyPr/>
          <a:lstStyle>
            <a:lvl1pPr>
              <a:defRPr sz="600"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92;p21"/>
          <p:cNvSpPr/>
          <p:nvPr/>
        </p:nvSpPr>
        <p:spPr>
          <a:xfrm>
            <a:off x="-1851" y="0"/>
            <a:ext cx="9144001" cy="56399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/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hyperlink" Target="https://remix.ethereum.org/#version=soljson-v0.8.0+commit.c7dfd78e.js&amp;optimize=false&amp;evmVersion=null&amp;gist=b21ea4fcd272afd7b88b3bf7107ae26d&amp;runs=200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ether.fund/tool/converter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gi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remix.ethereum.org/#version=soljson-v0.6.6+commit.6c089d02.js&amp;optimize=false&amp;evmVersion=null&amp;gist=f490c0d51141dd0515244db40bbd0c17&amp;runs=200" TargetMode="External"/><Relationship Id="rId6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remix.ethereum.org/#version=soljson-v0.6.6+commit.6c089d02.js&amp;optimize=false&amp;evmVersion=null&amp;gist=3d12cd503dcedfcdd715ef61f786be0b&amp;runs=200" TargetMode="External"/><Relationship Id="rId3" Type="http://schemas.openxmlformats.org/officeDocument/2006/relationships/image" Target="../media/image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hyperlink" Target="https://remix.ethereum.org/#version=soljson-v0.8.0+commit.c7dfd78e.js&amp;optimize=false&amp;evmVersion=null&amp;gist=8c93cc7d342993968bb011c1e7725419&amp;runs=200" TargetMode="External"/><Relationship Id="rId5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AEE9"/>
            </a:gs>
            <a:gs pos="100000">
              <a:srgbClr val="69FABD"/>
            </a:gs>
          </a:gsLst>
          <a:lin ang="18900044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7;p22" descr="Google Shape;97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452" y="1169950"/>
            <a:ext cx="7165100" cy="207482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ogle Shape;98;p22"/>
          <p:cNvSpPr txBox="1"/>
          <p:nvPr/>
        </p:nvSpPr>
        <p:spPr>
          <a:xfrm>
            <a:off x="383099" y="3329199"/>
            <a:ext cx="8377802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25925"/>
              </a:lnSpc>
              <a:defRPr b="1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Learn Solidity in 15 minutes</a:t>
            </a:r>
          </a:p>
        </p:txBody>
      </p:sp>
      <p:sp>
        <p:nvSpPr>
          <p:cNvPr id="189" name="Google Shape;99;p22"/>
          <p:cNvSpPr txBox="1"/>
          <p:nvPr/>
        </p:nvSpPr>
        <p:spPr>
          <a:xfrm>
            <a:off x="5971925" y="4142625"/>
            <a:ext cx="2680500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r">
              <a:defRPr b="1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@victaphu</a:t>
            </a:r>
          </a:p>
          <a:p>
            <a:pPr algn="r">
              <a:defRPr b="1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harmony.one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4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Branching and Loops</a:t>
            </a:r>
          </a:p>
        </p:txBody>
      </p:sp>
      <p:pic>
        <p:nvPicPr>
          <p:cNvPr id="245" name="branch-and-loop.png" descr="branch-and-lo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174" y="1206374"/>
            <a:ext cx="3708472" cy="3486815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All basic logic blocks work (if/else, for, while, break, continue, return) - switch/case not supported…"/>
          <p:cNvSpPr txBox="1"/>
          <p:nvPr/>
        </p:nvSpPr>
        <p:spPr>
          <a:xfrm>
            <a:off x="5021011" y="1797985"/>
            <a:ext cx="4034868" cy="2026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0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  <a:r>
              <a:t>All basic logic blocks work (if/else, for, while, break, continue, return) - switch/case not supported</a:t>
            </a:r>
          </a:p>
          <a:p>
            <a:pPr marL="140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</a:p>
          <a:p>
            <a:pPr marL="140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  <a:r>
              <a:t>The syntax is the same as Javascript, but no automatic conversion to bool</a:t>
            </a:r>
          </a:p>
          <a:p>
            <a:pPr marL="140368" indent="-140368">
              <a:buSzPct val="100000"/>
              <a:buChar char="*"/>
              <a:defRPr b="1">
                <a:solidFill>
                  <a:srgbClr val="007879"/>
                </a:solidFill>
              </a:defRPr>
            </a:pPr>
          </a:p>
          <a:p>
            <a:pPr marL="140368" indent="-140368">
              <a:buSzPct val="100000"/>
              <a:buChar char="*"/>
              <a:defRPr b="1">
                <a:solidFill>
                  <a:srgbClr val="007879"/>
                </a:solidFill>
              </a:defRPr>
            </a:pPr>
            <a:r>
              <a:rPr b="0"/>
              <a:t>Be wary of using user behaviour as loop condition as contracts have max gas (can run out)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9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Branching and Loops</a:t>
            </a:r>
          </a:p>
        </p:txBody>
      </p:sp>
      <p:sp>
        <p:nvSpPr>
          <p:cNvPr id="250" name="for(uint x = 0; x &lt; refundAddressList.length; x++) {…"/>
          <p:cNvSpPr txBox="1"/>
          <p:nvPr/>
        </p:nvSpPr>
        <p:spPr>
          <a:xfrm>
            <a:off x="526831" y="1746609"/>
            <a:ext cx="852904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for</a:t>
            </a:r>
            <a:r>
              <a:t>(uint x = </a:t>
            </a:r>
            <a:r>
              <a:rPr>
                <a:solidFill>
                  <a:srgbClr val="B8D7A3"/>
                </a:solidFill>
              </a:rPr>
              <a:t>0</a:t>
            </a:r>
            <a:r>
              <a:t>; x &lt; refundAddressList.length; x++) {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refundAddressList[x].transfer(SOME_AMOUNT);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51" name="What are some issues with the code below?"/>
          <p:cNvSpPr txBox="1"/>
          <p:nvPr/>
        </p:nvSpPr>
        <p:spPr>
          <a:xfrm>
            <a:off x="482599" y="1294537"/>
            <a:ext cx="397708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007879"/>
                </a:solidFill>
              </a:defRPr>
            </a:lvl1pPr>
          </a:lstStyle>
          <a:p>
            <a:pPr/>
            <a:r>
              <a:t>What are some issues with the code below?</a:t>
            </a:r>
          </a:p>
        </p:txBody>
      </p:sp>
      <p:sp>
        <p:nvSpPr>
          <p:cNvPr id="252" name="Transfer function may throw an exception (and stop the loop from completing)…"/>
          <p:cNvSpPr txBox="1"/>
          <p:nvPr/>
        </p:nvSpPr>
        <p:spPr>
          <a:xfrm>
            <a:off x="482599" y="2675118"/>
            <a:ext cx="8178801" cy="159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13894" indent="-213894">
              <a:buSzPct val="100000"/>
              <a:buAutoNum type="arabicPeriod" startAt="1"/>
              <a:defRPr sz="1600">
                <a:solidFill>
                  <a:srgbClr val="007879"/>
                </a:solidFill>
              </a:defRPr>
            </a:pPr>
            <a:r>
              <a:t>Transfer function may throw an exception (and stop the loop from completing)</a:t>
            </a:r>
          </a:p>
          <a:p>
            <a:pPr>
              <a:defRPr sz="1600">
                <a:solidFill>
                  <a:srgbClr val="007879"/>
                </a:solidFill>
              </a:defRPr>
            </a:pPr>
          </a:p>
          <a:p>
            <a:pPr marL="213894" indent="-213894">
              <a:buSzPct val="100000"/>
              <a:buAutoNum type="arabicPeriod" startAt="2"/>
              <a:defRPr sz="1600">
                <a:solidFill>
                  <a:srgbClr val="007879"/>
                </a:solidFill>
              </a:defRPr>
            </a:pPr>
            <a:r>
              <a:t>This loop could be arbitrarily long (based on the amount of users who need refunds), and therefore may always fail as it exceeds the max gas for a block</a:t>
            </a:r>
          </a:p>
          <a:p>
            <a:pPr>
              <a:defRPr sz="1600">
                <a:solidFill>
                  <a:srgbClr val="007879"/>
                </a:solidFill>
              </a:defRPr>
            </a:pP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Note: You should design the contract so individual people can withdraw from their accounts and mark as withdrawn. e.g. favour pull payments over push payments 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9439" y="147170"/>
            <a:ext cx="1729859" cy="1369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6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Objects/Contracts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6622" y="2389926"/>
            <a:ext cx="363648" cy="36364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Launch Example"/>
          <p:cNvSpPr txBox="1"/>
          <p:nvPr/>
        </p:nvSpPr>
        <p:spPr>
          <a:xfrm>
            <a:off x="3713511" y="2473058"/>
            <a:ext cx="133717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Launch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1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Objects/Contracts</a:t>
            </a:r>
          </a:p>
        </p:txBody>
      </p:sp>
      <p:sp>
        <p:nvSpPr>
          <p:cNvPr id="262" name="What will be the result of calling MyContract.result()?"/>
          <p:cNvSpPr txBox="1"/>
          <p:nvPr/>
        </p:nvSpPr>
        <p:spPr>
          <a:xfrm>
            <a:off x="482599" y="1294537"/>
            <a:ext cx="47557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007879"/>
                </a:solidFill>
              </a:defRPr>
            </a:lvl1pPr>
          </a:lstStyle>
          <a:p>
            <a:pPr/>
            <a:r>
              <a:t>What will be the result of calling MyContract.result()?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9439" y="147170"/>
            <a:ext cx="1729859" cy="136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707" y="1569974"/>
            <a:ext cx="3880229" cy="339884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urr = 99…"/>
          <p:cNvSpPr txBox="1"/>
          <p:nvPr/>
        </p:nvSpPr>
        <p:spPr>
          <a:xfrm>
            <a:off x="4557432" y="2134179"/>
            <a:ext cx="4211241" cy="159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>
                <a:solidFill>
                  <a:srgbClr val="007879"/>
                </a:solidFill>
              </a:defRPr>
            </a:pPr>
            <a:r>
              <a:t>curr = 99</a:t>
            </a: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parent = 32</a:t>
            </a: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overrided = 42</a:t>
            </a:r>
          </a:p>
          <a:p>
            <a:pPr>
              <a:defRPr sz="1600">
                <a:solidFill>
                  <a:srgbClr val="007879"/>
                </a:solidFill>
              </a:defRPr>
            </a:pP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When overriding multiple base contracts with the same function signature the last contract in the inheritance list will be used (e.g. def.z() 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8" name="Google Shape;108;p23"/>
          <p:cNvSpPr txBox="1"/>
          <p:nvPr/>
        </p:nvSpPr>
        <p:spPr>
          <a:xfrm>
            <a:off x="346500" y="1371600"/>
            <a:ext cx="8451000" cy="323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457200">
              <a:defRPr i="1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selfdestruct current contract, sending funds to address (often creator)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selfdestruct(SOME_ADDRESS);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defRPr i="1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removes storage/code from current/future blocks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i="1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helps thin clients, but previous data persists in blockchain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defRPr i="1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Common pattern, lets owner end the contract and receive remaining funds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function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31515"/>
                </a:solidFill>
              </a:rPr>
              <a:t>remove</a:t>
            </a:r>
            <a:r>
              <a:rPr>
                <a:solidFill>
                  <a:srgbClr val="000000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defTabSz="457200">
              <a:defRPr i="1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rPr i="0">
                <a:solidFill>
                  <a:srgbClr val="0000FF"/>
                </a:solidFill>
              </a:rPr>
              <a:t>if</a:t>
            </a:r>
            <a:r>
              <a:rPr i="0">
                <a:solidFill>
                  <a:srgbClr val="000000"/>
                </a:solidFill>
              </a:rPr>
              <a:t>(msg.sender == creator) { </a:t>
            </a:r>
            <a:r>
              <a:t>// Only let the contract creator do this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i="1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i="0">
                <a:solidFill>
                  <a:srgbClr val="000000"/>
                </a:solidFill>
              </a:rPr>
              <a:t>        selfdestruct(creator); </a:t>
            </a:r>
            <a:r>
              <a:t>// Makes contract inactive, returns funds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defTabSz="457200">
              <a:defRPr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defRPr i="1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May want to deactivate contract manually, rather than selfdestruct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i="1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(ether sent to selfdestructed contract is lost)</a:t>
            </a:r>
          </a:p>
        </p:txBody>
      </p:sp>
      <p:sp>
        <p:nvSpPr>
          <p:cNvPr id="269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Other Keywords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2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Contract Design Notes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56" y="4674182"/>
            <a:ext cx="363649" cy="363649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Google Shape;108;p23"/>
          <p:cNvSpPr txBox="1"/>
          <p:nvPr/>
        </p:nvSpPr>
        <p:spPr>
          <a:xfrm>
            <a:off x="346500" y="1102170"/>
            <a:ext cx="8451000" cy="3190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180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Obfuscation</a:t>
            </a:r>
          </a:p>
          <a:p>
            <a:pPr lvl="1" marL="561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All Data is publicly visible. Use cryptography to obfuscate</a:t>
            </a:r>
          </a:p>
          <a:p>
            <a:pPr marL="180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Storage Optimisation</a:t>
            </a:r>
          </a:p>
          <a:p>
            <a:pPr lvl="1" marL="561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Writing to blockchain is expensive! Data structure planning can help reduce costs</a:t>
            </a:r>
          </a:p>
          <a:p>
            <a:pPr marL="180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Data Access</a:t>
            </a:r>
          </a:p>
          <a:p>
            <a:pPr lvl="1" marL="561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Private function/data prevents contracts from accessing and viewing the data programatically; however the data is still visible on the blockchain and can be inspected</a:t>
            </a:r>
          </a:p>
          <a:p>
            <a:pPr marL="180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Oracles and External Data</a:t>
            </a:r>
          </a:p>
          <a:p>
            <a:pPr lvl="1" marL="561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Oracles allow you to supply data to the smart contract from external sources.</a:t>
            </a:r>
          </a:p>
          <a:p>
            <a:pPr marL="180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Cron Jobs</a:t>
            </a:r>
          </a:p>
          <a:p>
            <a:pPr lvl="1" marL="561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Cron Job should be setup for contracts that must be manually called for time-based scheduling </a:t>
            </a:r>
          </a:p>
          <a:p>
            <a:pPr marL="180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Observer Pattern</a:t>
            </a:r>
          </a:p>
          <a:p>
            <a:pPr lvl="1" marL="561473" indent="-180473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Similar to pub/sub model (note the potential issues with gas and errors 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7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Objects/Contracts</a:t>
            </a:r>
          </a:p>
        </p:txBody>
      </p:sp>
      <p:sp>
        <p:nvSpPr>
          <p:cNvPr id="278" name="Why is it a bad idea to store sensitive data unencrypted on the blockchain?"/>
          <p:cNvSpPr txBox="1"/>
          <p:nvPr/>
        </p:nvSpPr>
        <p:spPr>
          <a:xfrm>
            <a:off x="482599" y="1294537"/>
            <a:ext cx="6744892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rgbClr val="007879"/>
                </a:solidFill>
              </a:defRPr>
            </a:lvl1pPr>
          </a:lstStyle>
          <a:p>
            <a:pPr/>
            <a:r>
              <a:t>Why is it a bad idea to store sensitive data unencrypted on the blockchain?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9439" y="147170"/>
            <a:ext cx="1729859" cy="136932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While we can mark a state variable as private it does not prevent anyone from inspecting the block the transaction occurred in to derive the value.…"/>
          <p:cNvSpPr txBox="1"/>
          <p:nvPr/>
        </p:nvSpPr>
        <p:spPr>
          <a:xfrm>
            <a:off x="478079" y="2075842"/>
            <a:ext cx="7776900" cy="182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>
                <a:solidFill>
                  <a:srgbClr val="007879"/>
                </a:solidFill>
              </a:defRPr>
            </a:pPr>
            <a:r>
              <a:t>While we can mark a state variable as private it does not prevent anyone from inspecting the block the transaction occurred in to derive the value. </a:t>
            </a:r>
          </a:p>
          <a:p>
            <a:pPr>
              <a:defRPr sz="1600">
                <a:solidFill>
                  <a:srgbClr val="007879"/>
                </a:solidFill>
              </a:defRPr>
            </a:pP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While 'private' prevents other *contracts* from reading data directly - any other party can still read data in blockchain</a:t>
            </a:r>
          </a:p>
          <a:p>
            <a:pPr>
              <a:defRPr sz="1600">
                <a:solidFill>
                  <a:srgbClr val="007879"/>
                </a:solidFill>
              </a:defRPr>
            </a:pP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All data to start of time is stored in blockchain, so anyone can observe all previous data and changes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83" name="Google Shape;108;p23"/>
          <p:cNvSpPr txBox="1"/>
          <p:nvPr/>
        </p:nvSpPr>
        <p:spPr>
          <a:xfrm>
            <a:off x="346500" y="1093280"/>
            <a:ext cx="8451000" cy="367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Currency units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Currency is defined using wei, smallest unit of Ether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uint minAmount = </a:t>
            </a:r>
            <a:r>
              <a:rPr>
                <a:solidFill>
                  <a:srgbClr val="007879"/>
                </a:solidFill>
              </a:rPr>
              <a:t>1</a:t>
            </a:r>
            <a:r>
              <a:t> wei;</a:t>
            </a: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i="0">
                <a:solidFill>
                  <a:srgbClr val="000000"/>
                </a:solidFill>
              </a:rPr>
              <a:t>uint a = </a:t>
            </a:r>
            <a:r>
              <a:rPr i="0">
                <a:solidFill>
                  <a:srgbClr val="007879"/>
                </a:solidFill>
              </a:rPr>
              <a:t>1</a:t>
            </a:r>
            <a:r>
              <a:rPr i="0">
                <a:solidFill>
                  <a:srgbClr val="000000"/>
                </a:solidFill>
              </a:rPr>
              <a:t> ether;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Other units, see: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http://ether.fund/tool/converter</a:t>
            </a: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NOTE: as of Solidity version 0.7.0, finney and szabo denominations have been</a:t>
            </a: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removed from the Solidity language</a:t>
            </a: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i="0">
              <a:solidFill>
                <a:srgbClr val="000000"/>
              </a:solidFill>
            </a:endParaRP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Time units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7879"/>
                </a:solidFill>
              </a:rPr>
              <a:t>1</a:t>
            </a:r>
            <a:r>
              <a:t> == </a:t>
            </a:r>
            <a:r>
              <a:rPr>
                <a:solidFill>
                  <a:srgbClr val="007879"/>
                </a:solidFill>
              </a:rPr>
              <a:t>1</a:t>
            </a:r>
            <a:r>
              <a:t> second</a:t>
            </a: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7879"/>
                </a:solidFill>
              </a:rPr>
              <a:t>1</a:t>
            </a:r>
            <a:r>
              <a:t> minutes == </a:t>
            </a:r>
            <a:r>
              <a:rPr>
                <a:solidFill>
                  <a:srgbClr val="007879"/>
                </a:solidFill>
              </a:rPr>
              <a:t>60</a:t>
            </a:r>
            <a:r>
              <a:t> seconds</a:t>
            </a: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Can multiply a variable times unit, as units are not stored in a variable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uint x = </a:t>
            </a:r>
            <a:r>
              <a:rPr>
                <a:solidFill>
                  <a:srgbClr val="007879"/>
                </a:solidFill>
              </a:rPr>
              <a:t>5</a:t>
            </a:r>
            <a:r>
              <a:t>;</a:t>
            </a:r>
          </a:p>
          <a:p>
            <a:pPr defTabSz="457200">
              <a:defRPr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(x * </a:t>
            </a:r>
            <a:r>
              <a:rPr>
                <a:solidFill>
                  <a:srgbClr val="007879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 days); </a:t>
            </a:r>
            <a:r>
              <a:rPr i="1"/>
              <a:t>// 5 days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Careful about leap seconds/years with equality statements for time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(instead, prefer greater than/less than)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Cryptography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i="1" sz="1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All strings passed are concatenated before hash action</a:t>
            </a:r>
            <a:endParaRPr i="0">
              <a:solidFill>
                <a:srgbClr val="000000"/>
              </a:solidFill>
            </a:endParaRP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sha3(</a:t>
            </a:r>
            <a:r>
              <a:rPr>
                <a:solidFill>
                  <a:srgbClr val="A31515"/>
                </a:solidFill>
              </a:rPr>
              <a:t>"ab"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"cd"</a:t>
            </a:r>
            <a:r>
              <a:t>);</a:t>
            </a: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ripemd160(</a:t>
            </a:r>
            <a:r>
              <a:rPr>
                <a:solidFill>
                  <a:srgbClr val="A31515"/>
                </a:solidFill>
              </a:rPr>
              <a:t>"abc"</a:t>
            </a:r>
            <a:r>
              <a:t>);</a:t>
            </a:r>
          </a:p>
          <a:p>
            <a:pPr defTabSz="457200">
              <a:defRPr sz="1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sha256(</a:t>
            </a:r>
            <a:r>
              <a:rPr>
                <a:solidFill>
                  <a:srgbClr val="A31515"/>
                </a:solidFill>
              </a:rPr>
              <a:t>"def"</a:t>
            </a:r>
            <a:r>
              <a:t>);</a:t>
            </a:r>
          </a:p>
        </p:txBody>
      </p:sp>
      <p:sp>
        <p:nvSpPr>
          <p:cNvPr id="284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Some more functions</a:t>
            </a:r>
          </a:p>
        </p:txBody>
      </p:sp>
      <p:sp>
        <p:nvSpPr>
          <p:cNvPr id="285" name="Source: https://docs.soliditylang.org/en/latest/units-and-global-variables.html"/>
          <p:cNvSpPr txBox="1"/>
          <p:nvPr/>
        </p:nvSpPr>
        <p:spPr>
          <a:xfrm>
            <a:off x="427899" y="4811087"/>
            <a:ext cx="4691113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000"/>
            </a:lvl1pPr>
          </a:lstStyle>
          <a:p>
            <a:pPr/>
            <a:r>
              <a:t>Source: https://docs.soliditylang.org/en/latest/units-and-global-variables.html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88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Security</a:t>
            </a:r>
          </a:p>
        </p:txBody>
      </p:sp>
      <p:sp>
        <p:nvSpPr>
          <p:cNvPr id="289" name="Source: https://medium.com/ngrave/the-history-of-crypto-hacks-top-10-biggest-heists-that-shocked-the-crypto-industry-828a12495e76"/>
          <p:cNvSpPr txBox="1"/>
          <p:nvPr/>
        </p:nvSpPr>
        <p:spPr>
          <a:xfrm>
            <a:off x="382547" y="4673115"/>
            <a:ext cx="8121105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000"/>
            </a:lvl1pPr>
          </a:lstStyle>
          <a:p>
            <a:pPr/>
            <a:r>
              <a:t>Source: https://medium.com/ngrave/the-history-of-crypto-hacks-top-10-biggest-heists-that-shocked-the-crypto-industry-828a12495e76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117" y="1142162"/>
            <a:ext cx="5800704" cy="334749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Bugs can be disastrous in Ethereum contracts - and even popular patterns in Solidity, may be found to be antipatterns.…"/>
          <p:cNvSpPr txBox="1"/>
          <p:nvPr/>
        </p:nvSpPr>
        <p:spPr>
          <a:xfrm>
            <a:off x="6298553" y="1596706"/>
            <a:ext cx="2627357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1300">
                <a:solidFill>
                  <a:srgbClr val="00787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Bugs can be disastrous in Ethereum contracts - and even popular patterns in Solidity, may be found to be antipatterns. </a:t>
            </a:r>
          </a:p>
          <a:p>
            <a:pPr defTabSz="457200">
              <a:defRPr sz="1300">
                <a:solidFill>
                  <a:srgbClr val="007879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sz="1300">
                <a:solidFill>
                  <a:srgbClr val="00787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Famous ones include the DAO attack that split Ethereum into ETH and ETC (Ethereum Classic).</a:t>
            </a:r>
          </a:p>
          <a:p>
            <a:pPr defTabSz="457200">
              <a:defRPr sz="1300">
                <a:solidFill>
                  <a:srgbClr val="007879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sz="1300">
                <a:solidFill>
                  <a:srgbClr val="00787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 list of security related articles are provided in the document accompanying this tutorial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94" name="Google Shape;108;p23"/>
          <p:cNvSpPr txBox="1"/>
          <p:nvPr/>
        </p:nvSpPr>
        <p:spPr>
          <a:xfrm>
            <a:off x="346500" y="1371600"/>
            <a:ext cx="8451000" cy="1788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// call - low level, not often used, does not provide type safety</a:t>
            </a: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successBoolean = someContractAddress.call('function_name', 'arg1', 'arg2');</a:t>
            </a: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// callcode - Code at target address executed in *context* of calling contract</a:t>
            </a: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// provides library functionality</a:t>
            </a: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someContractAddress.callcode(‘function_name');</a:t>
            </a:r>
          </a:p>
        </p:txBody>
      </p:sp>
      <p:sp>
        <p:nvSpPr>
          <p:cNvPr id="295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Low-level function calls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2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797979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Harmony: Learning Solidity</a:t>
            </a:r>
          </a:p>
        </p:txBody>
      </p:sp>
      <p:pic>
        <p:nvPicPr>
          <p:cNvPr id="193" name="learn-solidity-convert-addresses.gif" descr="learn-solidity-convert-address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286" y="1171110"/>
            <a:ext cx="3516607" cy="2197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remix-connect-metamask.png" descr="remix-connect-metamas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377" y="1783481"/>
            <a:ext cx="3253318" cy="2376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remix-solidity.png" descr="remix-solidit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625" y="2413833"/>
            <a:ext cx="3787636" cy="230632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Deploy and interact with a sample Solidity Smart Contract…"/>
          <p:cNvSpPr txBox="1"/>
          <p:nvPr/>
        </p:nvSpPr>
        <p:spPr>
          <a:xfrm>
            <a:off x="4866882" y="1549195"/>
            <a:ext cx="4034868" cy="216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2500">
                <a:solidFill>
                  <a:srgbClr val="0078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Deploy and interact</a:t>
            </a:r>
            <a:r>
              <a:t> with a sample Solidity Smart Contract</a:t>
            </a:r>
          </a:p>
          <a:p>
            <a:pPr>
              <a:lnSpc>
                <a:spcPct val="90000"/>
              </a:lnSpc>
              <a:defRPr sz="2500">
                <a:solidFill>
                  <a:srgbClr val="0078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>
              <a:lnSpc>
                <a:spcPct val="90000"/>
              </a:lnSpc>
              <a:defRPr sz="2500">
                <a:solidFill>
                  <a:srgbClr val="00787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Walk through common language constructs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82165" y="1550504"/>
            <a:ext cx="363649" cy="363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98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Harmony: Putting it all together</a:t>
            </a:r>
          </a:p>
        </p:txBody>
      </p:sp>
      <p:sp>
        <p:nvSpPr>
          <p:cNvPr id="299" name="Remix Demo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3513568" y="1653906"/>
            <a:ext cx="1859063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400"/>
            </a:lvl1pPr>
          </a:lstStyle>
          <a:p>
            <a:pPr/>
            <a:r>
              <a:t>Remix Demo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5549" y="2054493"/>
            <a:ext cx="1435101" cy="143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AEE9"/>
            </a:gs>
            <a:gs pos="100000">
              <a:srgbClr val="69FABD"/>
            </a:gs>
          </a:gsLst>
          <a:lin ang="18900044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152;p29"/>
          <p:cNvSpPr txBox="1"/>
          <p:nvPr/>
        </p:nvSpPr>
        <p:spPr>
          <a:xfrm>
            <a:off x="487500" y="451124"/>
            <a:ext cx="7114200" cy="426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On-Chain Bridges &amp; Wallets</a:t>
            </a:r>
          </a:p>
          <a:p>
            <a:pPr>
              <a:lnSpc>
                <a:spcPct val="115000"/>
              </a:lnSpc>
              <a:defRPr sz="1600">
                <a:solidFill>
                  <a:srgbClr val="758796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harmony.one/strategy</a:t>
            </a:r>
            <a:endParaRPr i="1"/>
          </a:p>
          <a:p>
            <a:pPr>
              <a:lnSpc>
                <a:spcPct val="115000"/>
              </a:lnSpc>
            </a:pP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defRPr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Developers &amp; Community 💙 DAO</a:t>
            </a:r>
          </a:p>
          <a:p>
            <a:pPr>
              <a:lnSpc>
                <a:spcPct val="115000"/>
              </a:lnSpc>
              <a:defRPr sz="1600">
                <a:solidFill>
                  <a:srgbClr val="758796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harmony.one/ecosystem</a:t>
            </a:r>
          </a:p>
          <a:p>
            <a:pPr>
              <a:lnSpc>
                <a:spcPct val="115000"/>
              </a:lnSpc>
            </a:pP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defRPr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Cross-Chain Finance &amp; Digital Arts</a:t>
            </a:r>
          </a:p>
          <a:p>
            <a:pPr>
              <a:lnSpc>
                <a:spcPct val="115000"/>
              </a:lnSpc>
              <a:defRPr sz="1600">
                <a:solidFill>
                  <a:srgbClr val="758796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harmony.one/roadmap</a:t>
            </a:r>
            <a:endParaRPr i="1"/>
          </a:p>
          <a:p>
            <a:pPr>
              <a:lnSpc>
                <a:spcPct val="115000"/>
              </a:lnSpc>
            </a:pP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  <a:defRPr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$10M Bounties, We are HIRING!</a:t>
            </a:r>
          </a:p>
          <a:p>
            <a:pPr>
              <a:lnSpc>
                <a:spcPct val="115000"/>
              </a:lnSpc>
              <a:defRPr sz="1600">
                <a:solidFill>
                  <a:srgbClr val="758796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harmony.one/bounties</a:t>
            </a:r>
          </a:p>
        </p:txBody>
      </p:sp>
      <p:sp>
        <p:nvSpPr>
          <p:cNvPr id="303" name="Google Shape;153;p29"/>
          <p:cNvSpPr txBox="1"/>
          <p:nvPr/>
        </p:nvSpPr>
        <p:spPr>
          <a:xfrm>
            <a:off x="5528900" y="4002699"/>
            <a:ext cx="2440201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r">
              <a:defRPr b="1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@stse</a:t>
            </a:r>
            <a:br/>
            <a:r>
              <a:t>s@harmony.one</a:t>
            </a:r>
          </a:p>
        </p:txBody>
      </p:sp>
      <p:pic>
        <p:nvPicPr>
          <p:cNvPr id="304" name="Google Shape;154;p29" descr="Google Shape;154;p29"/>
          <p:cNvPicPr>
            <a:picLocks noChangeAspect="1"/>
          </p:cNvPicPr>
          <p:nvPr/>
        </p:nvPicPr>
        <p:blipFill>
          <a:blip r:embed="rId2">
            <a:extLst/>
          </a:blip>
          <a:srcRect l="2590" t="5760" r="74048" b="6287"/>
          <a:stretch>
            <a:fillRect/>
          </a:stretch>
        </p:blipFill>
        <p:spPr>
          <a:xfrm>
            <a:off x="7941450" y="3850299"/>
            <a:ext cx="987226" cy="1076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0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Data Type and Data Structures</a:t>
            </a:r>
          </a:p>
        </p:txBody>
      </p:sp>
      <p:pic>
        <p:nvPicPr>
          <p:cNvPr id="201" name="diagrams.png" descr="diagra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958" y="1500024"/>
            <a:ext cx="4677216" cy="318517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Primitive Types…"/>
          <p:cNvSpPr txBox="1"/>
          <p:nvPr/>
        </p:nvSpPr>
        <p:spPr>
          <a:xfrm>
            <a:off x="5021011" y="1315048"/>
            <a:ext cx="4034868" cy="304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solidFill>
                  <a:srgbClr val="007879"/>
                </a:solidFill>
              </a:defRPr>
            </a:pPr>
            <a:r>
              <a:t>Primitive Types</a:t>
            </a:r>
          </a:p>
          <a:p>
            <a:pPr marL="140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  <a:r>
              <a:t>There are no doubles/floats. Numeric values represented as signed/unsigned integer</a:t>
            </a:r>
          </a:p>
          <a:p>
            <a:pPr marL="140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  <a:r>
              <a:t>Can explicitly define the size (8 bit, 16 bit, etc at 8 bit increments up to 256 bit)</a:t>
            </a:r>
          </a:p>
          <a:p>
            <a:pPr>
              <a:defRPr>
                <a:solidFill>
                  <a:srgbClr val="007879"/>
                </a:solidFill>
              </a:defRPr>
            </a:pPr>
          </a:p>
          <a:p>
            <a:pPr>
              <a:defRPr b="1">
                <a:solidFill>
                  <a:srgbClr val="007879"/>
                </a:solidFill>
              </a:defRPr>
            </a:pPr>
            <a:r>
              <a:t>Data Structures and Non-primitive types</a:t>
            </a:r>
          </a:p>
          <a:p>
            <a:pPr marL="140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  <a:r>
              <a:t>Linear array structures can be dynamic or static</a:t>
            </a:r>
          </a:p>
          <a:p>
            <a:pPr marL="140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  <a:r>
              <a:t>Mapping type has key / value access</a:t>
            </a:r>
          </a:p>
          <a:p>
            <a:pPr lvl="1" marL="521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  <a:r>
              <a:t>But cannot iterate without knowing the keys!</a:t>
            </a:r>
          </a:p>
          <a:p>
            <a:pPr marL="140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  <a:r>
              <a:t>Data structures can be nested</a:t>
            </a:r>
          </a:p>
          <a:p>
            <a:pPr marL="140368" indent="-140368">
              <a:buSzPct val="100000"/>
              <a:buChar char="*"/>
              <a:defRPr>
                <a:solidFill>
                  <a:srgbClr val="007879"/>
                </a:solidFill>
              </a:defRPr>
            </a:pPr>
            <a:r>
              <a:t>Can specify the data location (storage, memory, call data)</a:t>
            </a:r>
          </a:p>
          <a:p>
            <a:pPr>
              <a:defRPr>
                <a:solidFill>
                  <a:srgbClr val="007879"/>
                </a:solidFill>
              </a:defRPr>
            </a:pPr>
          </a:p>
          <a:p>
            <a:pPr>
              <a:defRPr>
                <a:solidFill>
                  <a:srgbClr val="007879"/>
                </a:solidFill>
              </a:defRPr>
            </a:pPr>
            <a:r>
              <a:t>Data structures and primitives can be deleted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56" y="4674182"/>
            <a:ext cx="363649" cy="363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6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Operators</a:t>
            </a:r>
          </a:p>
        </p:txBody>
      </p:sp>
      <p:graphicFrame>
        <p:nvGraphicFramePr>
          <p:cNvPr id="207" name="Table"/>
          <p:cNvGraphicFramePr/>
          <p:nvPr/>
        </p:nvGraphicFramePr>
        <p:xfrm>
          <a:off x="594531" y="1640009"/>
          <a:ext cx="7967638" cy="30834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{33BA23B1-9221-436E-865A-0063620EA4FD}</a:tableStyleId>
              </a:tblPr>
              <a:tblGrid>
                <a:gridCol w="3977468"/>
                <a:gridCol w="3977468"/>
              </a:tblGrid>
              <a:tr h="222783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Operator Type</a:t>
                      </a:r>
                    </a:p>
                  </a:txBody>
                  <a:tcPr marL="0" marR="0" marT="0" marB="0" anchor="t" anchorCtr="0" horzOverflow="overflow">
                    <a:solidFill>
                      <a:srgbClr val="3DAA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Symbols</a:t>
                      </a:r>
                    </a:p>
                  </a:txBody>
                  <a:tcPr marL="0" marR="0" marT="0" marB="0" anchor="t" anchorCtr="0" horzOverflow="overflow">
                    <a:solidFill>
                      <a:srgbClr val="3DAAD6"/>
                    </a:solidFill>
                  </a:tcPr>
                </a:tc>
              </a:tr>
              <a:tr h="43536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Arithmetic Operators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+, -, /, *, %, ++, --, **  </a:t>
                      </a:r>
                    </a:p>
                  </a:txBody>
                  <a:tcPr marL="0" marR="0" marT="0" marB="0" anchor="t" anchorCtr="0" horzOverflow="overflow"/>
                </a:tc>
              </a:tr>
              <a:tr h="43536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Relational Operators</a:t>
                      </a:r>
                    </a:p>
                  </a:txBody>
                  <a:tcPr marL="0" marR="0" marT="0" marB="0" anchor="t" anchorCtr="0" horzOverflow="overflow">
                    <a:solidFill>
                      <a:srgbClr val="E6E6E6">
                        <a:alpha val="251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==, !=, &lt;, &lt;=, &gt;, &gt;= </a:t>
                      </a:r>
                    </a:p>
                  </a:txBody>
                  <a:tcPr marL="0" marR="0" marT="0" marB="0" anchor="t" anchorCtr="0" horzOverflow="overflow">
                    <a:solidFill>
                      <a:srgbClr val="E6E6E6">
                        <a:alpha val="25168"/>
                      </a:srgbClr>
                    </a:solidFill>
                  </a:tcPr>
                </a:tc>
              </a:tr>
              <a:tr h="4479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Logical Operators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&amp;&amp;, ||, !
</a:t>
                      </a:r>
                    </a:p>
                  </a:txBody>
                  <a:tcPr marL="0" marR="0" marT="0" marB="0" anchor="t" anchorCtr="0" horzOverflow="overflow"/>
                </a:tc>
              </a:tr>
              <a:tr h="43536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Bitwise Operators</a:t>
                      </a:r>
                    </a:p>
                  </a:txBody>
                  <a:tcPr marL="0" marR="0" marT="0" marB="0" anchor="t" anchorCtr="0" horzOverflow="overflow">
                    <a:solidFill>
                      <a:srgbClr val="E6E6E6">
                        <a:alpha val="251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&amp;, |, ^, ~, &lt;&lt;, &gt;&gt;</a:t>
                      </a:r>
                    </a:p>
                  </a:txBody>
                  <a:tcPr marL="0" marR="0" marT="0" marB="0" anchor="t" anchorCtr="0" horzOverflow="overflow">
                    <a:solidFill>
                      <a:srgbClr val="E6E6E6">
                        <a:alpha val="25168"/>
                      </a:srgbClr>
                    </a:solidFill>
                  </a:tcPr>
                </a:tc>
              </a:tr>
              <a:tr h="4479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Assignment Operators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=, +=, -=, *=, /=, %=
</a:t>
                      </a:r>
                    </a:p>
                  </a:txBody>
                  <a:tcPr marL="0" marR="0" marT="0" marB="0" anchor="t" anchorCtr="0" horzOverflow="overflow"/>
                </a:tc>
              </a:tr>
              <a:tr h="43536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Conditional Operator</a:t>
                      </a:r>
                    </a:p>
                  </a:txBody>
                  <a:tcPr marL="0" marR="0" marT="0" marB="0" anchor="t" anchorCtr="0" horzOverflow="overflow">
                    <a:solidFill>
                      <a:srgbClr val="E6E6E6">
                        <a:alpha val="251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a==b ? f1() : f2()</a:t>
                      </a:r>
                    </a:p>
                  </a:txBody>
                  <a:tcPr marL="0" marR="0" marT="0" marB="0" anchor="t" anchorCtr="0" horzOverflow="overflow">
                    <a:solidFill>
                      <a:srgbClr val="E6E6E6">
                        <a:alpha val="2516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08" name="Source: https://www.geeksforgeeks.org/solidity-operators/"/>
          <p:cNvSpPr txBox="1"/>
          <p:nvPr/>
        </p:nvSpPr>
        <p:spPr>
          <a:xfrm>
            <a:off x="604507" y="4836367"/>
            <a:ext cx="283735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800"/>
            </a:lvl1pPr>
          </a:lstStyle>
          <a:p>
            <a:pPr/>
            <a:r>
              <a:t>Source: https://www.geeksforgeeks.org/solidity-operators/</a:t>
            </a:r>
          </a:p>
        </p:txBody>
      </p:sp>
      <p:sp>
        <p:nvSpPr>
          <p:cNvPr id="209" name="Solidity supports a standard set of operators similar to languages such as Javascript and C"/>
          <p:cNvSpPr txBox="1"/>
          <p:nvPr/>
        </p:nvSpPr>
        <p:spPr>
          <a:xfrm>
            <a:off x="482599" y="1294537"/>
            <a:ext cx="81788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Solidity supports a standard set of operators similar to languages such as Javascript and 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2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Global Variables</a:t>
            </a:r>
          </a:p>
        </p:txBody>
      </p:sp>
      <p:graphicFrame>
        <p:nvGraphicFramePr>
          <p:cNvPr id="213" name="Table"/>
          <p:cNvGraphicFramePr/>
          <p:nvPr/>
        </p:nvGraphicFramePr>
        <p:xfrm>
          <a:off x="594531" y="1242164"/>
          <a:ext cx="7967638" cy="332846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{33BA23B1-9221-436E-865A-0063620EA4FD}</a:tableStyleId>
              </a:tblPr>
              <a:tblGrid>
                <a:gridCol w="950890"/>
                <a:gridCol w="2474718"/>
                <a:gridCol w="4529328"/>
              </a:tblGrid>
              <a:tr h="222783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Type</a:t>
                      </a:r>
                    </a:p>
                  </a:txBody>
                  <a:tcPr marL="0" marR="0" marT="0" marB="0" anchor="t" anchorCtr="0" horzOverflow="overflow">
                    <a:solidFill>
                      <a:srgbClr val="3DAA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Variable</a:t>
                      </a:r>
                    </a:p>
                  </a:txBody>
                  <a:tcPr marL="0" marR="0" marT="0" marB="0" anchor="t" anchorCtr="0" horzOverflow="overflow">
                    <a:solidFill>
                      <a:srgbClr val="3DAAD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0" marR="0" marT="0" marB="0" anchor="t" anchorCtr="0" horzOverflow="overflow">
                    <a:solidFill>
                      <a:srgbClr val="3DAAD6"/>
                    </a:solidFill>
                  </a:tcPr>
                </a:tc>
              </a:tr>
              <a:tr h="6849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this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this, this.balance, this.somefunc()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Called within a contract function to reference the contract itself. Dot-notation to call functions (e.g. somefunc())</a:t>
                      </a:r>
                    </a:p>
                  </a:txBody>
                  <a:tcPr marL="0" marR="0" marT="0" marB="0" anchor="t" anchorCtr="0" horzOverflow="overflow"/>
                </a:tc>
              </a:tr>
              <a:tr h="53589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msg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msg.sender, msg.value, msg.data, msg.gas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Current message received by the contract. msg variable is accessible within contract functions </a:t>
                      </a:r>
                    </a:p>
                  </a:txBody>
                  <a:tcPr marL="0" marR="0" marT="0" marB="0" anchor="t" anchorCtr="0" horzOverflow="overflow"/>
                </a:tc>
              </a:tr>
              <a:tr h="8923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tx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tx.origin, tx.gasPrice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The tx variable can be accessed in the contract function. tx.origin is the </a:t>
                      </a:r>
                      <a:r>
                        <a:rPr b="1"/>
                        <a:t>external account</a:t>
                      </a:r>
                      <a:r>
                        <a:t> that started the transaction, while msg.sender is the </a:t>
                      </a:r>
                      <a:r>
                        <a:rPr b="1"/>
                        <a:t>immediate account </a:t>
                      </a:r>
                      <a:r>
                        <a:t>that invoked the function</a:t>
                      </a:r>
                    </a:p>
                  </a:txBody>
                  <a:tcPr marL="0" marR="0" marT="0" marB="0" anchor="t" anchorCtr="0" horzOverflow="overflow"/>
                </a:tc>
              </a:tr>
              <a:tr h="67114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block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block.number, block.difficulty, block.blockHash(1), block.gasLimit(), now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The block variable contains information about the current block. “now” is a variable that gives current UNIX timestamp (similar to block.timestamp).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214" name="Source: https://docs.soliditylang.org/en/latest/units-and-global-variables.html"/>
          <p:cNvSpPr txBox="1"/>
          <p:nvPr/>
        </p:nvSpPr>
        <p:spPr>
          <a:xfrm>
            <a:off x="612853" y="4738226"/>
            <a:ext cx="375543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800"/>
            </a:lvl1pPr>
          </a:lstStyle>
          <a:p>
            <a:pPr/>
            <a:r>
              <a:t>Source: https://docs.soliditylang.org/en/latest/units-and-global-variables.html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7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Global Variables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9439" y="147170"/>
            <a:ext cx="1729859" cy="136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460" y="1315048"/>
            <a:ext cx="3804806" cy="220087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Address of OriginVsSender = ‘A’…"/>
          <p:cNvSpPr txBox="1"/>
          <p:nvPr/>
        </p:nvSpPr>
        <p:spPr>
          <a:xfrm>
            <a:off x="4541320" y="1343415"/>
            <a:ext cx="4400626" cy="2279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>
                <a:solidFill>
                  <a:srgbClr val="007879"/>
                </a:solidFill>
              </a:defRPr>
            </a:pPr>
            <a:r>
              <a:t>Address of OriginVsSender = ‘A’</a:t>
            </a: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Caller = ‘B’</a:t>
            </a:r>
          </a:p>
          <a:p>
            <a:pPr>
              <a:defRPr sz="1600">
                <a:solidFill>
                  <a:srgbClr val="007879"/>
                </a:solidFill>
              </a:defRPr>
            </a:pP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OriginVsSender.setSender()</a:t>
            </a: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OriginVsSender.setOrigin()</a:t>
            </a:r>
          </a:p>
          <a:p>
            <a:pPr>
              <a:defRPr sz="1600">
                <a:solidFill>
                  <a:srgbClr val="007879"/>
                </a:solidFill>
              </a:defRPr>
            </a:pP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What is the result of:</a:t>
            </a:r>
          </a:p>
          <a:p>
            <a:pPr marL="169857" indent="-169857">
              <a:buSzPct val="100000"/>
              <a:buChar char="-"/>
              <a:defRPr sz="1600">
                <a:solidFill>
                  <a:srgbClr val="007879"/>
                </a:solidFill>
              </a:defRPr>
            </a:pPr>
            <a:r>
              <a:t>OriginVsSender.getSender()</a:t>
            </a:r>
          </a:p>
          <a:p>
            <a:pPr marL="169857" indent="-169857">
              <a:buSzPct val="100000"/>
              <a:buChar char="-"/>
              <a:defRPr sz="1600">
                <a:solidFill>
                  <a:srgbClr val="007879"/>
                </a:solidFill>
              </a:defRPr>
            </a:pPr>
            <a:r>
              <a:t>OriginVsSender.getOrigin()</a:t>
            </a:r>
          </a:p>
          <a:p>
            <a:pPr>
              <a:defRPr sz="1600">
                <a:solidFill>
                  <a:srgbClr val="007879"/>
                </a:solidFill>
              </a:defRPr>
            </a:pPr>
            <a:r>
              <a:t>?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454878" y="4107845"/>
            <a:ext cx="8465651" cy="776691"/>
            <a:chOff x="0" y="0"/>
            <a:chExt cx="8465649" cy="776690"/>
          </a:xfrm>
        </p:grpSpPr>
        <p:sp>
          <p:nvSpPr>
            <p:cNvPr id="221" name="OriginVsSender.getSender() would return msg.sender (the contract address, ‘A’)…"/>
            <p:cNvSpPr txBox="1"/>
            <p:nvPr/>
          </p:nvSpPr>
          <p:spPr>
            <a:xfrm>
              <a:off x="11034" y="0"/>
              <a:ext cx="8454616" cy="450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600">
                  <a:solidFill>
                    <a:srgbClr val="007879"/>
                  </a:solidFill>
                </a:defRPr>
              </a:pPr>
              <a:r>
                <a:t>OriginVsSender.getSender() would return msg.sender (the contract address, ‘A’)</a:t>
              </a:r>
            </a:p>
            <a:p>
              <a:pPr>
                <a:defRPr sz="1600">
                  <a:solidFill>
                    <a:srgbClr val="007879"/>
                  </a:solidFill>
                </a:defRPr>
              </a:pPr>
              <a:r>
                <a:t>OriginVsSender.getOrigin() would return tx.origin (the Caller Address ‘B’)</a:t>
              </a:r>
            </a:p>
          </p:txBody>
        </p:sp>
        <p:sp>
          <p:nvSpPr>
            <p:cNvPr id="222" name="Test it out here (see link in video description)"/>
            <p:cNvSpPr txBox="1"/>
            <p:nvPr/>
          </p:nvSpPr>
          <p:spPr>
            <a:xfrm>
              <a:off x="0" y="579306"/>
              <a:ext cx="3521038" cy="197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u="sng">
                  <a:solidFill>
                    <a:schemeClr val="accent5"/>
                  </a:solidFill>
                  <a:uFill>
                    <a:solidFill>
                      <a:schemeClr val="accent5"/>
                    </a:solidFill>
                  </a:u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chemeClr val="accent5"/>
                  </a:solidFill>
                  <a:uFill>
                    <a:solidFill>
                      <a:schemeClr val="accent5"/>
                    </a:solidFill>
                  </a:uFill>
                  <a:hlinkClick r:id="rId4" invalidUrl="" action="" tgtFrame="" tooltip="" history="1" highlightClick="0" endSnd="0"/>
                </a:rPr>
                <a:t>Test it out here (see link in video description)</a:t>
              </a:r>
            </a:p>
          </p:txBody>
        </p:sp>
      </p:grpSp>
      <p:pic>
        <p:nvPicPr>
          <p:cNvPr id="2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4376" y="4583876"/>
            <a:ext cx="450703" cy="450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7" name="Google Shape;108;p23"/>
          <p:cNvSpPr txBox="1"/>
          <p:nvPr/>
        </p:nvSpPr>
        <p:spPr>
          <a:xfrm>
            <a:off x="346500" y="1030243"/>
            <a:ext cx="8451000" cy="3782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457200"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function</a:t>
            </a:r>
            <a:r>
              <a:t> </a:t>
            </a:r>
            <a:r>
              <a:rPr>
                <a:solidFill>
                  <a:srgbClr val="A31515"/>
                </a:solidFill>
              </a:rPr>
              <a:t>increment</a:t>
            </a:r>
            <a:r>
              <a:t>(uint x, uint y) </a:t>
            </a:r>
            <a:r>
              <a:rPr>
                <a:solidFill>
                  <a:srgbClr val="A31515"/>
                </a:solidFill>
              </a:rPr>
              <a:t>returns</a:t>
            </a:r>
            <a:r>
              <a:t> (uint x, uint y) {</a:t>
            </a:r>
          </a:p>
          <a:p>
            <a:pPr defTabSz="457200"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x += </a:t>
            </a:r>
            <a:r>
              <a:rPr>
                <a:solidFill>
                  <a:srgbClr val="B8D7A3"/>
                </a:solidFill>
              </a:rPr>
              <a:t>1</a:t>
            </a:r>
            <a:r>
              <a:t>;</a:t>
            </a:r>
          </a:p>
          <a:p>
            <a:pPr defTabSz="457200"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y += </a:t>
            </a:r>
            <a:r>
              <a:rPr>
                <a:solidFill>
                  <a:srgbClr val="B8D7A3"/>
                </a:solidFill>
              </a:rPr>
              <a:t>1</a:t>
            </a:r>
            <a:r>
              <a:t>;</a:t>
            </a:r>
          </a:p>
          <a:p>
            <a:pPr defTabSz="457200"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defTabSz="457200"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Functions can have multiple return types and function modifiers (returns, public, view, etc).</a:t>
            </a: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rPr b="1"/>
              <a:t>View and Pure functions</a:t>
            </a:r>
            <a:r>
              <a:t> are executed locally (not on the blockchain) and do not change state. Pure functions are more restrictive, and does not even allow reading of state variables.</a:t>
            </a: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rPr b="1"/>
              <a:t>Function Visibility Specifiers</a:t>
            </a:r>
            <a:r>
              <a:t> control access to functions:</a:t>
            </a:r>
          </a:p>
          <a:p>
            <a:pPr marL="121652" indent="-121652">
              <a:lnSpc>
                <a:spcPct val="115000"/>
              </a:lnSpc>
              <a:buSzPct val="100000"/>
              <a:buChar char="*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public - visible externally and internally (default for function)</a:t>
            </a:r>
          </a:p>
          <a:p>
            <a:pPr marL="121652" indent="-121652">
              <a:lnSpc>
                <a:spcPct val="115000"/>
              </a:lnSpc>
              <a:buSzPct val="100000"/>
              <a:buChar char="*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external - only visible externally (including a call made with this.)</a:t>
            </a:r>
          </a:p>
          <a:p>
            <a:pPr marL="121652" indent="-121652">
              <a:lnSpc>
                <a:spcPct val="115000"/>
              </a:lnSpc>
              <a:buSzPct val="100000"/>
              <a:buChar char="*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private - only visible in the current contract</a:t>
            </a:r>
          </a:p>
          <a:p>
            <a:pPr marL="121652" indent="-121652">
              <a:lnSpc>
                <a:spcPct val="115000"/>
              </a:lnSpc>
              <a:buSzPct val="100000"/>
              <a:buChar char="*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internal - only visible in current contract, and those deriving from it</a:t>
            </a: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Functions can only receive ONE tokens if they have “</a:t>
            </a:r>
            <a:r>
              <a:rPr b="1"/>
              <a:t>payable</a:t>
            </a:r>
            <a:r>
              <a:t>” modifier</a:t>
            </a:r>
          </a:p>
        </p:txBody>
      </p:sp>
      <p:sp>
        <p:nvSpPr>
          <p:cNvPr id="228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1" name="Google Shape;108;p23"/>
          <p:cNvSpPr txBox="1"/>
          <p:nvPr/>
        </p:nvSpPr>
        <p:spPr>
          <a:xfrm>
            <a:off x="346500" y="1444005"/>
            <a:ext cx="8451000" cy="2255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rPr b="1"/>
              <a:t>Events</a:t>
            </a:r>
            <a:br/>
            <a:r>
              <a:t>- Defined in the Smart Contract</a:t>
            </a: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- Fired from within the Smart Contract to notify all external listeners that something of interest has occurred</a:t>
            </a:r>
          </a:p>
          <a:p>
            <a:pPr marL="138009" indent="-138009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Can store data that is persisted and immutable (stored in each blockchain node)</a:t>
            </a:r>
          </a:p>
          <a:p>
            <a:pPr marL="138009" indent="-138009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Data stored in this way can be queried by external callers, but cannot be accessed by the smart contract</a:t>
            </a:r>
          </a:p>
          <a:p>
            <a:pPr>
              <a:lnSpc>
                <a:spcPct val="115000"/>
              </a:lnSpc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lnSpc>
                <a:spcPct val="115000"/>
              </a:lnSpc>
              <a:defRPr b="1"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Modifiers</a:t>
            </a:r>
          </a:p>
          <a:p>
            <a:pPr marL="138009" indent="-138009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Validate inputs to functions (e.g. min balance, user auth)</a:t>
            </a:r>
          </a:p>
          <a:p>
            <a:pPr marL="138009" indent="-138009">
              <a:lnSpc>
                <a:spcPct val="115000"/>
              </a:lnSpc>
              <a:buSzPct val="100000"/>
              <a:buChar char="-"/>
              <a:defRPr sz="13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Similar to “guard” clauses in other languages</a:t>
            </a:r>
          </a:p>
        </p:txBody>
      </p:sp>
      <p:sp>
        <p:nvSpPr>
          <p:cNvPr id="232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Events and Modifiers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56" y="4674182"/>
            <a:ext cx="363649" cy="363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"/>
          <p:cNvSpPr/>
          <p:nvPr/>
        </p:nvSpPr>
        <p:spPr>
          <a:xfrm>
            <a:off x="578724" y="412750"/>
            <a:ext cx="7099857" cy="5459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6" name="Google Shape;104;p23"/>
          <p:cNvSpPr txBox="1"/>
          <p:nvPr>
            <p:ph type="title"/>
          </p:nvPr>
        </p:nvSpPr>
        <p:spPr>
          <a:xfrm>
            <a:off x="554650" y="320623"/>
            <a:ext cx="7776900" cy="730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Solidity: Function, events, and modifiers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9439" y="147170"/>
            <a:ext cx="1729859" cy="136932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What is the key difference between a public function and an external function?"/>
          <p:cNvSpPr txBox="1"/>
          <p:nvPr/>
        </p:nvSpPr>
        <p:spPr>
          <a:xfrm>
            <a:off x="433460" y="1343415"/>
            <a:ext cx="8508486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69857" indent="-169857">
              <a:buSzPct val="100000"/>
              <a:buChar char="-"/>
              <a:defRPr sz="1600">
                <a:solidFill>
                  <a:srgbClr val="007879"/>
                </a:solidFill>
              </a:defRPr>
            </a:lvl1pPr>
          </a:lstStyle>
          <a:p>
            <a:pPr/>
            <a:r>
              <a:t>What is the key difference between a public function and an external function?</a:t>
            </a:r>
          </a:p>
        </p:txBody>
      </p:sp>
      <p:sp>
        <p:nvSpPr>
          <p:cNvPr id="239" name="public - visible externally and internally (default for function)…"/>
          <p:cNvSpPr txBox="1"/>
          <p:nvPr/>
        </p:nvSpPr>
        <p:spPr>
          <a:xfrm>
            <a:off x="460394" y="1693606"/>
            <a:ext cx="8454617" cy="1083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1652" indent="-121652">
              <a:lnSpc>
                <a:spcPct val="115000"/>
              </a:lnSpc>
              <a:buSzPct val="100000"/>
              <a:buChar char="*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public - visible externally and internally (default for function)</a:t>
            </a:r>
          </a:p>
          <a:p>
            <a:pPr marL="121652" indent="-121652">
              <a:lnSpc>
                <a:spcPct val="115000"/>
              </a:lnSpc>
              <a:buSzPct val="100000"/>
              <a:buChar char="*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external - only visible externally (including a call made with this.)</a:t>
            </a:r>
          </a:p>
          <a:p>
            <a:pPr>
              <a:lnSpc>
                <a:spcPct val="115000"/>
              </a:lnSpc>
              <a:defRPr sz="12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</a:p>
          <a:p>
            <a:pPr>
              <a:lnSpc>
                <a:spcPct val="115000"/>
              </a:lnSpc>
              <a:defRPr i="1" sz="12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pPr>
            <a:r>
              <a:t>If a function will only be used externally (never called from within the smart contract) then it should be marked external for gas cost savings (and as best practice)</a:t>
            </a:r>
          </a:p>
        </p:txBody>
      </p:sp>
      <p:sp>
        <p:nvSpPr>
          <p:cNvPr id="240" name="What is a limitation of event messages and why can’t we use it to store data for our smart contract?"/>
          <p:cNvSpPr txBox="1"/>
          <p:nvPr/>
        </p:nvSpPr>
        <p:spPr>
          <a:xfrm>
            <a:off x="433460" y="3217209"/>
            <a:ext cx="8508486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69857" indent="-169857">
              <a:buSzPct val="100000"/>
              <a:buChar char="-"/>
              <a:defRPr sz="1600">
                <a:solidFill>
                  <a:srgbClr val="007879"/>
                </a:solidFill>
              </a:defRPr>
            </a:lvl1pPr>
          </a:lstStyle>
          <a:p>
            <a:pPr/>
            <a:r>
              <a:t>What is a limitation of event messages and why can’t we use it to store data for our smart contract?</a:t>
            </a:r>
          </a:p>
        </p:txBody>
      </p:sp>
      <p:sp>
        <p:nvSpPr>
          <p:cNvPr id="241" name="Events are stored with the blockchain and are immutable. However they can only be accessed externally; smart contracts do not have access to the stored events"/>
          <p:cNvSpPr txBox="1"/>
          <p:nvPr/>
        </p:nvSpPr>
        <p:spPr>
          <a:xfrm>
            <a:off x="460394" y="3783179"/>
            <a:ext cx="8454617" cy="464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21652" indent="-121652">
              <a:lnSpc>
                <a:spcPct val="115000"/>
              </a:lnSpc>
              <a:buSzPct val="100000"/>
              <a:buChar char="*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>
            <a:pPr/>
            <a:r>
              <a:t>Events are stored with the blockchain and are immutable. However they can only be accessed externally; smart contracts do not have access to the stored 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1"/>
      <p:bldP build="whole" bldLvl="1" animBg="1" rev="0" advAuto="0" spid="240" grpId="2"/>
      <p:bldP build="whole" bldLvl="1" animBg="1" rev="0" advAuto="0" spid="241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